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60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ableStyles" Target="tableStyles.xml" /><Relationship Id="rId5" Type="http://schemas.openxmlformats.org/officeDocument/2006/relationships/theme" Target="theme/theme1.xml" /><Relationship Id="rId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DFB3D-1863-47EC-CA18-F17773330A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B93DBC-0EDE-52C2-1F8D-50279C05EA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61F7C2-2A57-2270-FBC3-2A1747608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4E67B-7F45-5C43-9F19-A6DD9016E167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2DB615-82C0-A2EC-7C74-6D9DB7F29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BFA249-7ED8-203F-1886-DFFB7A45F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ACB5F-120C-8643-9E8A-B23368C6D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541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DEA2F7-BACB-00D9-FAE1-874F1622B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899F2C-F911-FF78-78C4-5BEC5EAF21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CEBE12-907B-041E-3197-FB4C289CD2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4E67B-7F45-5C43-9F19-A6DD9016E167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FF9F8-7F51-091C-E558-DCF1C36FA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D0E6F8-30E5-C374-1FD2-875FAC9B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ACB5F-120C-8643-9E8A-B23368C6D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228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AF46C58-4467-2694-5C88-2ACA5F88E7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DFE359-7612-F11E-DC54-150666623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2C7363-EED1-33FC-3FFB-22420F804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4E67B-7F45-5C43-9F19-A6DD9016E167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8A7D60-2E01-DEB6-500B-A20E1680A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397C5B-69FF-062B-9D2C-ACD5C5C12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ACB5F-120C-8643-9E8A-B23368C6D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22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8B0AB-3975-9267-72F8-704489A73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2CEC2A-1348-6C96-067A-549FE5FCBD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D7F5E8-5072-624D-161C-C541F716F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4E67B-7F45-5C43-9F19-A6DD9016E167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638D81-5181-C89A-3EA8-30E22FDD9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453BC5-8697-1559-85E8-CE3A73F46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ACB5F-120C-8643-9E8A-B23368C6D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751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E3D87E-88B1-CB8F-FCAE-28838302E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76996F-8984-787E-1443-DCC2E776D0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E15468-537D-8A3E-858C-72638D836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4E67B-7F45-5C43-9F19-A6DD9016E167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9A5360-68B8-E377-8CC7-E1D684585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22E9FA-61B0-AA34-8A59-674533FBB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ACB5F-120C-8643-9E8A-B23368C6D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717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CE43F-50CF-0914-38CC-F177E5E91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4CA68D-2CC3-7AC0-011D-9A39F02381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6451E3-211D-7CBC-53E3-25FA93CA41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BD7422-9A43-9614-76B1-859F8B938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4E67B-7F45-5C43-9F19-A6DD9016E167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F87569-D62A-5DB8-062B-0DB82B5F2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6E409D-98EA-027D-862B-28EF24C99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ACB5F-120C-8643-9E8A-B23368C6D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134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D801F7-EC32-D96C-3BAA-D7D5C4181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3B5415-0F72-52D6-230E-BBEDBA28A9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3539DA-349B-CB71-55CB-B8AA343117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D40D069-22EB-8813-6361-111FB3DC98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04AB47-BF6C-870E-E4F7-7ADD994CBC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B4C028-C2CA-1C5F-C2A8-695C1BE7B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4E67B-7F45-5C43-9F19-A6DD9016E167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F99323A-6B13-FFE0-6F52-119C98958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B3CDA1-E262-0D29-FF8E-E4EB85FDF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ACB5F-120C-8643-9E8A-B23368C6D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452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CA7A6E-0366-722E-1200-C254DB70BB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6FFB75-4566-7135-9294-B897ACB19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4E67B-7F45-5C43-9F19-A6DD9016E167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9D8E37-501F-E349-83C9-634ED4079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43917E-B025-CD06-ACD9-326ED60CF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ACB5F-120C-8643-9E8A-B23368C6D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038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CA5A2CF-9C63-C04B-8EA0-761586922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4E67B-7F45-5C43-9F19-A6DD9016E167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B81523F-C796-FC3C-5AAB-E1350DCB2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24E23B-1DC4-BC22-956C-02162A995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ACB5F-120C-8643-9E8A-B23368C6D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826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79222-F07A-DB6C-1146-D9BF84070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3A6567-039A-D7C7-696F-AB533FA362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EA24E7-0E7E-7CAB-A603-5325427978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050072-AE59-483E-DDF4-8F6479A7A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4E67B-7F45-5C43-9F19-A6DD9016E167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AA3569-8FC7-6D27-58AF-7D3F234BD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4FFD75-1DEC-5D8B-4E44-EB814661F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ACB5F-120C-8643-9E8A-B23368C6D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499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359CC-5273-1AEC-D48E-792EFB6C38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8CA5A1A-4412-CD9F-2DD8-CDB75258B8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643D77-13E2-DF05-32A4-CC91117EE6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DA7F67-42D1-F0BE-5B3F-499390A24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4E67B-7F45-5C43-9F19-A6DD9016E167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E7409F-A012-F65A-D88D-98F8BBE09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79DFDA-5F0B-9600-0B5A-5CC8C1340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ACB5F-120C-8643-9E8A-B23368C6D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444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07B3EC-433B-D881-66A8-64A187D25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ED9588-7BF5-51AB-4BE5-1439C3E016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E967F3-64E7-CB3F-CD7A-8A2C2E5DF4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E44E67B-7F45-5C43-9F19-A6DD9016E167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CA5A8D-A97A-F707-D1E5-DE8D6F978A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BCBBC7-5323-2107-6B94-EA81C600C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90ACB5F-120C-8643-9E8A-B23368C6D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404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Relationship Id="rId4" Type="http://schemas.openxmlformats.org/officeDocument/2006/relationships/hyperlink" Target="mailto:contact@thesafetysavy.com" TargetMode="Externa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6AB7F-9772-6982-F874-D8277DF7FC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3058" y="1122363"/>
            <a:ext cx="8904941" cy="351833"/>
          </a:xfrm>
        </p:spPr>
        <p:txBody>
          <a:bodyPr>
            <a:normAutofit fontScale="90000"/>
          </a:bodyPr>
          <a:lstStyle/>
          <a:p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Level 3 Emergency Paediatric First Aid (RQF)</a:t>
            </a:r>
            <a:br>
              <a:rPr lang="en-GB" b="1" dirty="0">
                <a:effectLst/>
              </a:rPr>
            </a:b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C4FBEE8-810C-F704-D5B4-6AB7E65EF9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99" y="5928420"/>
            <a:ext cx="2737449" cy="720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F4212DD-B1A8-5619-8D09-ABB0EFBCD1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855" y="5749162"/>
            <a:ext cx="997392" cy="997392"/>
          </a:xfrm>
          <a:prstGeom prst="rect">
            <a:avLst/>
          </a:prstGeom>
        </p:spPr>
      </p:pic>
      <p:sp>
        <p:nvSpPr>
          <p:cNvPr id="7" name="Subtitle 2">
            <a:extLst>
              <a:ext uri="{FF2B5EF4-FFF2-40B4-BE49-F238E27FC236}">
                <a16:creationId xmlns:a16="http://schemas.microsoft.com/office/drawing/2014/main" id="{B2A67D97-085E-8D26-BB35-ABC8469C61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900" y="841960"/>
            <a:ext cx="12090008" cy="1449238"/>
          </a:xfr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rtl="0"/>
            <a:r>
              <a:rPr lang="en-GB" sz="4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Qualification Information:</a:t>
            </a:r>
          </a:p>
          <a:p>
            <a:pPr rtl="0"/>
            <a:r>
              <a:rPr lang="en-GB" sz="4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Regulated Qualifications Framework (RQF) Code:</a:t>
            </a:r>
            <a:r>
              <a:rPr lang="en-GB" sz="4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603/0912/X</a:t>
            </a:r>
          </a:p>
          <a:p>
            <a:pPr rtl="0"/>
            <a:r>
              <a:rPr lang="en-GB" sz="4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Awarding body:</a:t>
            </a:r>
            <a:r>
              <a:rPr lang="en-GB" sz="4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First Aid Awards Ltd (part of </a:t>
            </a:r>
            <a:r>
              <a:rPr lang="en-GB" sz="4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Nuco</a:t>
            </a:r>
            <a:r>
              <a:rPr lang="en-GB" sz="4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plus Training- content that The Safety Savvy ltd uses)</a:t>
            </a:r>
          </a:p>
          <a:p>
            <a:r>
              <a:rPr lang="en-GB" sz="4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This </a:t>
            </a:r>
            <a:r>
              <a:rPr lang="en-GB" sz="4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Emergency Paediatric First Aid Course</a:t>
            </a:r>
            <a:r>
              <a:rPr lang="en-GB" sz="4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is designed for individuals who care for infants and children, whether in a professional setting (like nurseries and schools) or at home. This Level 3 qualification counts toward the 12 hours required by Ofsted/EYFS, the full two-day Paediatric First Aid course is still required for full compliance. It provides essential knowledge and confidence to deal with a range of emergencies involving babies and children.</a:t>
            </a:r>
            <a:endParaRPr lang="en-GB" sz="4800" dirty="0">
              <a:effectLst/>
            </a:endParaRPr>
          </a:p>
          <a:p>
            <a:endParaRPr lang="en-GB" sz="3700" b="0" i="0" dirty="0">
              <a:solidFill>
                <a:srgbClr val="FFFFFF"/>
              </a:solidFill>
              <a:effectLst/>
              <a:latin typeface="SourceSansPro"/>
            </a:endParaRPr>
          </a:p>
          <a:p>
            <a:br>
              <a:rPr lang="en-GB" sz="105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endParaRPr lang="en-GB" sz="12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rtl="0"/>
            <a:r>
              <a:rPr lang="en-GB" sz="12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    </a:t>
            </a:r>
            <a:endParaRPr lang="en-GB" sz="1200" dirty="0">
              <a:effectLst/>
            </a:endParaRP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44882375-56D9-794F-743F-959CB6E204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194" y="2586363"/>
            <a:ext cx="1344786" cy="3107626"/>
          </a:xfr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rtl="0"/>
            <a:r>
              <a:rPr lang="en-GB" sz="1200" b="1" dirty="0">
                <a:solidFill>
                  <a:srgbClr val="156082"/>
                </a:solidFill>
                <a:effectLst/>
              </a:rPr>
              <a:t>Course Duration:</a:t>
            </a:r>
          </a:p>
          <a:p>
            <a:pPr rtl="0" fontAlgn="base"/>
            <a:r>
              <a:rPr lang="en-GB" sz="12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Total:</a:t>
            </a: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br>
              <a:rPr lang="en-GB" sz="12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en-GB" sz="12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rtl="0" fontAlgn="base"/>
            <a:r>
              <a:rPr lang="en-GB" sz="12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Minimum of </a:t>
            </a:r>
            <a:r>
              <a:rPr lang="en-GB" sz="1200" b="1" dirty="0">
                <a:solidFill>
                  <a:srgbClr val="000000"/>
                </a:solidFill>
                <a:latin typeface="Arial" panose="020B0604020202020204" pitchFamily="34" charset="0"/>
              </a:rPr>
              <a:t>6 hours</a:t>
            </a:r>
            <a:r>
              <a:rPr lang="en-GB" sz="12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rtl="0" fontAlgn="base"/>
            <a:r>
              <a:rPr lang="en-GB" sz="1200" dirty="0">
                <a:solidFill>
                  <a:srgbClr val="000000"/>
                </a:solidFill>
                <a:latin typeface="Arial" panose="020B0604020202020204" pitchFamily="34" charset="0"/>
              </a:rPr>
              <a:t>Recommended to run over </a:t>
            </a:r>
            <a:r>
              <a:rPr lang="en-GB" sz="1200" b="1" dirty="0">
                <a:solidFill>
                  <a:srgbClr val="000000"/>
                </a:solidFill>
                <a:latin typeface="Arial" panose="020B0604020202020204" pitchFamily="34" charset="0"/>
              </a:rPr>
              <a:t>1 day.</a:t>
            </a:r>
          </a:p>
          <a:p>
            <a:pPr rtl="0" fontAlgn="base"/>
            <a:endParaRPr lang="en-GB" sz="1200" b="1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rtl="0" fontAlgn="base"/>
            <a:br>
              <a:rPr lang="en-GB" sz="12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en-GB" sz="12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en-GB" sz="12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en-GB" sz="12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rtl="0" fontAlgn="base"/>
            <a:br>
              <a:rPr lang="en-GB" sz="1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en-GB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rtl="0"/>
            <a:endParaRPr lang="en-GB" dirty="0">
              <a:effectLst/>
            </a:endParaRP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7A0F132F-CC83-BA97-79A4-8B3663463D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74282" y="2593744"/>
            <a:ext cx="6668030" cy="3100246"/>
          </a:xfr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32500" lnSpcReduction="20000"/>
          </a:bodyPr>
          <a:lstStyle/>
          <a:p>
            <a:r>
              <a:rPr lang="en-GB" sz="4800" b="1" dirty="0">
                <a:solidFill>
                  <a:srgbClr val="1560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Syllabus Topics Covered</a:t>
            </a:r>
            <a:r>
              <a:rPr lang="en-GB" sz="4800" b="1" dirty="0">
                <a:solidFill>
                  <a:srgbClr val="15608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285750" indent="-285750" rtl="0" fontAlgn="base">
              <a:buFont typeface="Arial" panose="020B0604020202020204" pitchFamily="34" charset="0"/>
              <a:buChar char="•"/>
            </a:pPr>
            <a:r>
              <a:rPr lang="en-GB" sz="37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Responsibilities, reporting, and safe scene assessment</a:t>
            </a:r>
            <a:br>
              <a:rPr lang="en-GB" sz="37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en-GB" sz="37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en-GB" sz="37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285750" indent="-285750" rtl="0" fontAlgn="base">
              <a:buFont typeface="Arial" panose="020B0604020202020204" pitchFamily="34" charset="0"/>
              <a:buChar char="•"/>
            </a:pPr>
            <a:r>
              <a:rPr lang="en-GB" sz="37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Infant and child resuscitation (CPR)</a:t>
            </a:r>
            <a:br>
              <a:rPr lang="en-GB" sz="37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en-GB" sz="37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en-GB" sz="37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285750" indent="-285750" rtl="0" fontAlgn="base">
              <a:buFont typeface="Arial" panose="020B0604020202020204" pitchFamily="34" charset="0"/>
              <a:buChar char="•"/>
            </a:pPr>
            <a:r>
              <a:rPr lang="en-GB" sz="37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Managing unresponsive casualties</a:t>
            </a:r>
            <a:br>
              <a:rPr lang="en-GB" sz="37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en-GB" sz="37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en-GB" sz="37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285750" indent="-285750" rtl="0" fontAlgn="base">
              <a:buFont typeface="Arial" panose="020B0604020202020204" pitchFamily="34" charset="0"/>
              <a:buChar char="•"/>
            </a:pPr>
            <a:r>
              <a:rPr lang="en-GB" sz="37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Treating minor injuries, wounds, bleeding, burns &amp; shock</a:t>
            </a:r>
            <a:br>
              <a:rPr lang="en-GB" sz="37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en-GB" sz="37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en-GB" sz="37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285750" indent="-285750" rtl="0" fontAlgn="base">
              <a:buFont typeface="Arial" panose="020B0604020202020204" pitchFamily="34" charset="0"/>
              <a:buChar char="•"/>
            </a:pPr>
            <a:r>
              <a:rPr lang="en-GB" sz="37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Recognising and responding to epilepsy and anaphylaxis</a:t>
            </a:r>
          </a:p>
          <a:p>
            <a:pPr algn="l"/>
            <a:br>
              <a:rPr lang="en-GB" sz="4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en-GB" sz="4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rtl="0"/>
            <a:endParaRPr lang="en-GB" sz="1100" b="1" dirty="0">
              <a:solidFill>
                <a:srgbClr val="15608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0"/>
            <a:endParaRPr lang="en-GB" sz="1100" b="1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0"/>
            <a:endParaRPr lang="en-GB" sz="1100" b="1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D85152CD-A693-2B97-A36B-D8E02DF798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08614" y="2593744"/>
            <a:ext cx="1954026" cy="3100245"/>
          </a:xfr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rtl="0"/>
            <a:r>
              <a:rPr lang="en-GB" sz="1400" b="1" i="0" u="none" strike="noStrike" dirty="0">
                <a:solidFill>
                  <a:srgbClr val="156082"/>
                </a:solidFill>
                <a:effectLst/>
                <a:latin typeface="Arial" panose="020B0604020202020204" pitchFamily="34" charset="0"/>
              </a:rPr>
              <a:t>Assessment:</a:t>
            </a:r>
            <a:endParaRPr lang="en-GB" sz="1400" b="1" dirty="0">
              <a:solidFill>
                <a:srgbClr val="156082"/>
              </a:solidFill>
              <a:effectLst/>
            </a:endParaRPr>
          </a:p>
          <a:p>
            <a:pPr rtl="0" fontAlgn="base"/>
            <a:r>
              <a:rPr lang="en-GB" sz="1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Summative Practical Assessments</a:t>
            </a:r>
            <a:r>
              <a:rPr lang="en-GB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– ongoing </a:t>
            </a:r>
            <a:r>
              <a:rPr lang="en-GB" sz="1400" dirty="0">
                <a:solidFill>
                  <a:srgbClr val="000000"/>
                </a:solidFill>
                <a:latin typeface="Arial" panose="020B0604020202020204" pitchFamily="34" charset="0"/>
              </a:rPr>
              <a:t>throughout course</a:t>
            </a:r>
            <a:br>
              <a:rPr lang="en-GB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en-GB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en-GB" sz="14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r>
              <a:rPr lang="en-GB" sz="1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Written Assessment</a:t>
            </a:r>
            <a:r>
              <a:rPr lang="en-GB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– at the end</a:t>
            </a:r>
          </a:p>
          <a:p>
            <a:pPr rtl="0"/>
            <a:r>
              <a:rPr lang="en-GB" sz="1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GB" sz="1400" b="1" i="0" u="none" strike="noStrike" dirty="0">
                <a:solidFill>
                  <a:srgbClr val="156082"/>
                </a:solidFill>
                <a:effectLst/>
                <a:latin typeface="Arial" panose="020B0604020202020204" pitchFamily="34" charset="0"/>
              </a:rPr>
              <a:t>Certification:</a:t>
            </a:r>
            <a:endParaRPr lang="en-GB" sz="1400" b="1" dirty="0">
              <a:solidFill>
                <a:srgbClr val="156082"/>
              </a:solidFill>
              <a:effectLst/>
            </a:endParaRPr>
          </a:p>
          <a:p>
            <a:pPr rtl="0" fontAlgn="base"/>
            <a:r>
              <a:rPr lang="en-GB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Successful candidates receive a </a:t>
            </a:r>
            <a:r>
              <a:rPr lang="en-GB" sz="1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Level 3 (England/N. Ireland/Wales)</a:t>
            </a:r>
            <a:r>
              <a:rPr lang="en-GB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or </a:t>
            </a:r>
            <a:r>
              <a:rPr lang="en-GB" sz="1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Level 6 (Scotland)</a:t>
            </a:r>
            <a:r>
              <a:rPr lang="en-GB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award</a:t>
            </a:r>
            <a:br>
              <a:rPr lang="en-GB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en-GB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en-GB" sz="1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Valid for 3 years</a:t>
            </a:r>
            <a:endParaRPr lang="en-GB" sz="14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r>
              <a:rPr lang="en-GB" sz="13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Free digital certificate included 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6FED2B24-E8E2-4596-F29E-0724A3AC15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28942" y="2571601"/>
            <a:ext cx="1499865" cy="3122388"/>
          </a:xfr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rtl="0"/>
            <a:r>
              <a:rPr lang="en-GB" sz="1100" b="1" i="0" u="none" strike="noStrike" dirty="0">
                <a:solidFill>
                  <a:srgbClr val="156082"/>
                </a:solidFill>
                <a:effectLst/>
                <a:latin typeface="Arial" panose="020B0604020202020204" pitchFamily="34" charset="0"/>
              </a:rPr>
              <a:t>Group Size</a:t>
            </a:r>
            <a:r>
              <a:rPr lang="en-GB" sz="11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</a:t>
            </a:r>
            <a:endParaRPr lang="en-GB" sz="1100" b="1" dirty="0">
              <a:effectLst/>
            </a:endParaRPr>
          </a:p>
          <a:p>
            <a:r>
              <a:rPr lang="en-GB" sz="11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Maximum</a:t>
            </a:r>
            <a:r>
              <a:rPr lang="en-GB" sz="11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of </a:t>
            </a:r>
            <a:r>
              <a:rPr lang="en-GB" sz="11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12 learners</a:t>
            </a:r>
            <a:r>
              <a:rPr lang="en-GB" sz="11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per course.</a:t>
            </a:r>
          </a:p>
          <a:p>
            <a:r>
              <a:rPr lang="en-GB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groups greater than 12 an additional instructor can be added. </a:t>
            </a:r>
          </a:p>
          <a:p>
            <a:r>
              <a:rPr lang="en-GB" sz="1100" b="1" dirty="0">
                <a:solidFill>
                  <a:srgbClr val="1560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Pricing</a:t>
            </a:r>
            <a:r>
              <a:rPr lang="en-GB" sz="11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r>
              <a:rPr lang="en-GB" sz="11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contact us at </a:t>
            </a:r>
            <a:r>
              <a:rPr lang="en-GB" sz="11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contact@thesafetysavy.com</a:t>
            </a:r>
            <a:r>
              <a:rPr lang="en-GB" sz="11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GB" sz="1100" b="1" dirty="0">
                <a:solidFill>
                  <a:srgbClr val="15608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Delivery:</a:t>
            </a:r>
          </a:p>
          <a:p>
            <a:r>
              <a:rPr lang="en-GB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courses are delivered on site on your premises. </a:t>
            </a:r>
            <a:endParaRPr lang="en-GB" sz="1100" b="1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24006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Level 3 Emergency Paediatric First Aid (RQF)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First Aid at Work Level 3 Award in First Aid at Work (RQF) </dc:title>
  <dc:creator>Eman Soulaimane</dc:creator>
  <cp:lastModifiedBy>Eman Soulaimane</cp:lastModifiedBy>
  <cp:revision>6</cp:revision>
  <dcterms:created xsi:type="dcterms:W3CDTF">2025-06-29T21:09:50Z</dcterms:created>
  <dcterms:modified xsi:type="dcterms:W3CDTF">2025-07-15T10:50:48Z</dcterms:modified>
</cp:coreProperties>
</file>