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FB3D-1863-47EC-CA18-F1777333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93DBC-0EDE-52C2-1F8D-50279C05E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1F7C2-2A57-2270-FBC3-2A174760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DB615-82C0-A2EC-7C74-6D9DB7F2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FA249-7ED8-203F-1886-DFFB7A45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EA2F7-BACB-00D9-FAE1-874F1622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99F2C-F911-FF78-78C4-5BEC5EAF2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EBE12-907B-041E-3197-FB4C289C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FF9F8-7F51-091C-E558-DCF1C36FA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0E6F8-30E5-C374-1FD2-875FAC9B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46C58-4467-2694-5C88-2ACA5F88E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FE359-7612-F11E-DC54-15066662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C7363-EED1-33FC-3FFB-22420F80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A7D60-2E01-DEB6-500B-A20E1680A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97C5B-69FF-062B-9D2C-ACD5C5C1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B0AB-3975-9267-72F8-704489A7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CEC2A-1348-6C96-067A-549FE5FCB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7F5E8-5072-624D-161C-C541F716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38D81-5181-C89A-3EA8-30E22FDD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53BC5-8697-1559-85E8-CE3A73F4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D87E-88B1-CB8F-FCAE-28838302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6996F-8984-787E-1443-DCC2E776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5468-537D-8A3E-858C-72638D83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A5360-68B8-E377-8CC7-E1D68458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E9FA-61B0-AA34-8A59-674533FB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1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E43F-50CF-0914-38CC-F177E5E9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CA68D-2CC3-7AC0-011D-9A39F0238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451E3-211D-7CBC-53E3-25FA93CA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D7422-9A43-9614-76B1-859F8B93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87569-D62A-5DB8-062B-0DB82B5F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E409D-98EA-027D-862B-28EF24C9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3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01F7-EC32-D96C-3BAA-D7D5C418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B5415-0F72-52D6-230E-BBEDBA28A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539DA-349B-CB71-55CB-B8AA34311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0D069-22EB-8813-6361-111FB3DC9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4AB47-BF6C-870E-E4F7-7ADD994CB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B4C028-C2CA-1C5F-C2A8-695C1BE7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9323A-6B13-FFE0-6F52-119C9895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3CDA1-E262-0D29-FF8E-E4EB85FD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7A6E-0366-722E-1200-C254DB70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FFB75-4566-7135-9294-B897ACB1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D8E37-501F-E349-83C9-634ED407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3917E-B025-CD06-ACD9-326ED60C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3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5A2CF-9C63-C04B-8EA0-76158692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81523F-C796-FC3C-5AAB-E1350DCB2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4E23B-1DC4-BC22-956C-02162A99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9222-F07A-DB6C-1146-D9BF8407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6567-039A-D7C7-696F-AB533FA36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A24E7-0E7E-7CAB-A603-532542797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50072-AE59-483E-DDF4-8F6479A7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A3569-8FC7-6D27-58AF-7D3F234B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FD75-1DEC-5D8B-4E44-EB814661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9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59CC-5273-1AEC-D48E-792EFB6C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CA5A1A-4412-CD9F-2DD8-CDB75258B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43D77-13E2-DF05-32A4-CC91117EE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A7F67-42D1-F0BE-5B3F-499390A2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7409F-A012-F65A-D88D-98F8BBE09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9DFDA-5F0B-9600-0B5A-5CC8C134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7B3EC-433B-D881-66A8-64A187D2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9588-7BF5-51AB-4BE5-1439C3E01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967F3-64E7-CB3F-CD7A-8A2C2E5DF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4E67B-7F45-5C43-9F19-A6DD9016E16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A5A8D-A97A-F707-D1E5-DE8D6F978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CBBC7-5323-2107-6B94-EA81C600C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ACB5F-120C-8643-9E8A-B23368C6D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hyperlink" Target="mailto:contact@thesafetysavy.com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AB7F-9772-6982-F874-D8277DF7F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058" y="1122363"/>
            <a:ext cx="8904941" cy="351833"/>
          </a:xfrm>
        </p:spPr>
        <p:txBody>
          <a:bodyPr>
            <a:normAutofit fontScale="90000"/>
          </a:bodyPr>
          <a:lstStyle/>
          <a:p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3 Paediatric  First Aid (RQF)</a:t>
            </a:r>
            <a:br>
              <a:rPr lang="en-GB" b="1" dirty="0">
                <a:effectLst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4FBEE8-810C-F704-D5B4-6AB7E65EF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9" y="5928420"/>
            <a:ext cx="2737449" cy="72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4212DD-B1A8-5619-8D09-ABB0EFBCD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855" y="5749162"/>
            <a:ext cx="997392" cy="997392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2A67D97-085E-8D26-BB35-ABC8469C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00" y="841960"/>
            <a:ext cx="12090008" cy="144923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rtl="0"/>
            <a:r>
              <a:rPr lang="en-GB" sz="23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Qualification Information:</a:t>
            </a:r>
          </a:p>
          <a:p>
            <a:pPr rtl="0"/>
            <a:r>
              <a:rPr lang="en-GB" sz="23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Regulated Qualifications Framework (RQF) Code:</a:t>
            </a:r>
            <a:r>
              <a:rPr lang="en-GB" sz="2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610/1460/6</a:t>
            </a:r>
          </a:p>
          <a:p>
            <a:pPr rtl="0"/>
            <a:r>
              <a:rPr lang="en-GB" sz="23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Awarding body:</a:t>
            </a:r>
            <a:r>
              <a:rPr lang="en-GB" sz="2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First Aid Awards Ltd (part of </a:t>
            </a:r>
            <a:r>
              <a:rPr lang="en-GB" sz="23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Nuco</a:t>
            </a:r>
            <a:r>
              <a:rPr lang="en-GB" sz="23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plus Training- content that The Safety Savvy ltd uses)</a:t>
            </a:r>
          </a:p>
          <a:p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Paediatric First Aid Course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is designed for individuals who care for infants and children, whether in a professional setting (like nurseries and schools) or at home. This Level 3 qualification meets the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requirements of the EYFS (Early Years Foundation Stage)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Ofsted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is ideal for anyone working in childcare or early years education. It provides essential knowledge and confidence to deal with a range of emergencies involving babies and children.</a:t>
            </a:r>
            <a:endParaRPr lang="en-GB" sz="1050" dirty="0">
              <a:effectLst/>
            </a:endParaRPr>
          </a:p>
          <a:p>
            <a:pPr rtl="0"/>
            <a:endParaRPr lang="en-GB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/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</a:t>
            </a:r>
            <a:endParaRPr lang="en-GB" sz="1200" dirty="0">
              <a:effectLst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882375-56D9-794F-743F-959CB6E20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194" y="2586363"/>
            <a:ext cx="1344786" cy="310762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rtl="0"/>
            <a:r>
              <a:rPr lang="en-GB" sz="1200" b="1" dirty="0">
                <a:solidFill>
                  <a:srgbClr val="156082"/>
                </a:solidFill>
                <a:effectLst/>
              </a:rPr>
              <a:t>Course Duration:</a:t>
            </a:r>
          </a:p>
          <a:p>
            <a:pPr rtl="0" fontAlgn="base"/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Total: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/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Minimum of </a:t>
            </a:r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hours,</a:t>
            </a:r>
            <a:r>
              <a:rPr lang="en-GB" sz="1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over 2 days.</a:t>
            </a:r>
          </a:p>
          <a:p>
            <a:pPr rtl="0" fontAlgn="base"/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Recommended to run over 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</a:rPr>
              <a:t>2 days.</a:t>
            </a:r>
          </a:p>
          <a:p>
            <a:pPr rtl="0" fontAlgn="base"/>
            <a:endParaRPr lang="en-GB" sz="12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/>
            <a:br>
              <a:rPr lang="en-GB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dirty="0">
              <a:effectLst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A0F132F-CC83-BA97-79A4-8B3663463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282" y="2593744"/>
            <a:ext cx="6668030" cy="3100246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l"/>
            <a:r>
              <a:rPr lang="en-GB" sz="48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Syllabus Topics Covered</a:t>
            </a:r>
            <a:r>
              <a:rPr lang="en-GB" sz="48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Assessing emergency situations and ensuring the area is safe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Administering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CPR for infants and children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including safe AED use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Dealing with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choking, unconsciousness, and breathing issues</a:t>
            </a:r>
            <a:endParaRPr lang="en-GB" sz="4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First aid for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bleeding, burns, fractures, and head injuries</a:t>
            </a:r>
            <a:endParaRPr lang="en-GB" sz="4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Managing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anaphylaxis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asthma, diabetes, and other medical conditions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Providing care for </a:t>
            </a:r>
            <a:r>
              <a:rPr lang="en-GB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fevers, seizures, eye injuries</a:t>
            </a: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and other sudden illnesses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Treating minor injuries like cuts, bruises, splinters, or bites</a:t>
            </a:r>
            <a:endParaRPr lang="en-GB" sz="4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Understanding the legal responsibilities and record-keeping for first aid incidents</a:t>
            </a:r>
          </a:p>
          <a:p>
            <a:pPr rtl="0" fontAlgn="base"/>
            <a:br>
              <a:rPr lang="en-GB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/>
            <a:endParaRPr lang="en-GB" sz="1100" b="1" dirty="0">
              <a:solidFill>
                <a:srgbClr val="15608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endParaRPr lang="en-GB" sz="11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85152CD-A693-2B97-A36B-D8E02DF79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8614" y="2593744"/>
            <a:ext cx="1954026" cy="3100245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rtl="0"/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Assessment: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Summative Practical Assessments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ongoing 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throughout course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Written Assessment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at the end</a:t>
            </a:r>
          </a:p>
          <a:p>
            <a:pPr rtl="0"/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4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Certification:</a:t>
            </a:r>
            <a:endParaRPr lang="en-GB" sz="1400" b="1" dirty="0">
              <a:solidFill>
                <a:srgbClr val="156082"/>
              </a:solidFill>
              <a:effectLst/>
            </a:endParaRPr>
          </a:p>
          <a:p>
            <a:pPr rtl="0" fontAlgn="base"/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Successful candidates receive a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3 (England/N. Ireland/Wales)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Level 6 (Scotland)</a:t>
            </a: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award</a:t>
            </a: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GB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Valid for 3 years</a:t>
            </a:r>
            <a:endParaRPr lang="en-GB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3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Free digital certificate included 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FED2B24-E8E2-4596-F29E-0724A3AC1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8942" y="2571601"/>
            <a:ext cx="1499865" cy="3122388"/>
          </a:xfr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rtl="0"/>
            <a:r>
              <a:rPr lang="en-GB" sz="1100" b="1" i="0" u="none" strike="noStrike" dirty="0">
                <a:solidFill>
                  <a:srgbClr val="156082"/>
                </a:solidFill>
                <a:effectLst/>
                <a:latin typeface="Arial" panose="020B0604020202020204" pitchFamily="34" charset="0"/>
              </a:rPr>
              <a:t>Group Size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GB" sz="1100" b="1" dirty="0">
              <a:effectLst/>
            </a:endParaRPr>
          </a:p>
          <a:p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Maximum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learners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per course.</a:t>
            </a:r>
          </a:p>
          <a:p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groups greater than 12 an additional instructor can be added. </a:t>
            </a:r>
          </a:p>
          <a:p>
            <a:r>
              <a:rPr lang="en-GB" sz="11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us at 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contact@thesafetysavy.com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100" b="1" dirty="0">
                <a:solidFill>
                  <a:srgbClr val="15608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Delivery:</a:t>
            </a:r>
          </a:p>
          <a:p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courses are delivered on site on your premises. </a:t>
            </a:r>
            <a:endParaRPr lang="en-GB" sz="11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0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Level 3 Paediatric  First Aid (RQF)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Aid at Work Level 3 Award in First Aid at Work (RQF) </dc:title>
  <dc:creator>Eman Soulaimane</dc:creator>
  <cp:lastModifiedBy>Eman Soulaimane</cp:lastModifiedBy>
  <cp:revision>5</cp:revision>
  <dcterms:created xsi:type="dcterms:W3CDTF">2025-06-29T21:09:50Z</dcterms:created>
  <dcterms:modified xsi:type="dcterms:W3CDTF">2025-07-14T15:52:54Z</dcterms:modified>
</cp:coreProperties>
</file>